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diczaosnovce.nsz.gov.r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govackaskola.edu.yu/" TargetMode="External"/><Relationship Id="rId13" Type="http://schemas.openxmlformats.org/officeDocument/2006/relationships/hyperlink" Target="http://www.cetrnaestgim.edu.rs/" TargetMode="External"/><Relationship Id="rId3" Type="http://schemas.openxmlformats.org/officeDocument/2006/relationships/hyperlink" Target="http://www.teslabg.edu.rs/" TargetMode="External"/><Relationship Id="rId7" Type="http://schemas.openxmlformats.org/officeDocument/2006/relationships/hyperlink" Target="http://www.utskola.edu.rs/" TargetMode="External"/><Relationship Id="rId12" Type="http://schemas.openxmlformats.org/officeDocument/2006/relationships/hyperlink" Target="http://www.mg.edu.rs/" TargetMode="External"/><Relationship Id="rId2" Type="http://schemas.openxmlformats.org/officeDocument/2006/relationships/hyperlink" Target="http://www.prosvetni-pregled.co.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radjevinska.edu.rs/" TargetMode="External"/><Relationship Id="rId11" Type="http://schemas.openxmlformats.org/officeDocument/2006/relationships/hyperlink" Target="http://www.xiigimnazija.edu.rs/" TargetMode="External"/><Relationship Id="rId5" Type="http://schemas.openxmlformats.org/officeDocument/2006/relationships/hyperlink" Target="http://www.ats.edu.rs/" TargetMode="External"/><Relationship Id="rId15" Type="http://schemas.openxmlformats.org/officeDocument/2006/relationships/hyperlink" Target="http://www.sportskagimnazija.edu.rs/" TargetMode="External"/><Relationship Id="rId10" Type="http://schemas.openxmlformats.org/officeDocument/2006/relationships/hyperlink" Target="http://www.osmagimnazija.edu.rs/" TargetMode="External"/><Relationship Id="rId4" Type="http://schemas.openxmlformats.org/officeDocument/2006/relationships/hyperlink" Target="http://www.saobteh.edu.rs/" TargetMode="External"/><Relationship Id="rId9" Type="http://schemas.openxmlformats.org/officeDocument/2006/relationships/hyperlink" Target="http://www.zts.edu.rs/" TargetMode="External"/><Relationship Id="rId14" Type="http://schemas.openxmlformats.org/officeDocument/2006/relationships/hyperlink" Target="http://www.filoloska.edu.r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ПРОФЕСИОНАЛНА ОРИЈЕНТАЦИЈА УЧЕНИКА</a:t>
            </a:r>
            <a:endParaRPr 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676400"/>
          </a:xfrm>
        </p:spPr>
        <p:txBody>
          <a:bodyPr>
            <a:normAutofit fontScale="85000" lnSpcReduction="10000"/>
          </a:bodyPr>
          <a:lstStyle/>
          <a:p>
            <a:endParaRPr lang="sr-Cyrl-RS" dirty="0" smtClean="0"/>
          </a:p>
          <a:p>
            <a:endParaRPr lang="sr-Cyrl-RS" dirty="0" smtClean="0"/>
          </a:p>
          <a:p>
            <a:endParaRPr lang="sr-Cyrl-R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</a:t>
            </a:r>
            <a:r>
              <a:rPr lang="sr-Cyrl-R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 школа</a:t>
            </a:r>
          </a:p>
          <a:p>
            <a:r>
              <a:rPr lang="sr-Cyrl-R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„Војвода Путник”    </a:t>
            </a:r>
          </a:p>
          <a:p>
            <a:r>
              <a:rPr lang="sr-Cyrl-RS" sz="1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Рипањ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https://lh3.googleusercontent.com/GtoBmVZfdpjYlHHusSprzg45v9HBsSVd2rHZPpcmIEdD3eYRu7waQm5iaf_DyJPEJdHF=s8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886200"/>
            <a:ext cx="2591540" cy="210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3895"/>
    </mc:Choice>
    <mc:Fallback>
      <p:transition advTm="1389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382000" cy="3450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b="1" dirty="0" smtClean="0">
                <a:latin typeface="Franklin Gothic Heavy" pitchFamily="34" charset="0"/>
              </a:rPr>
              <a:t>Информиши се, које в</a:t>
            </a:r>
            <a:r>
              <a:rPr lang="en-US" b="1" dirty="0" err="1" smtClean="0">
                <a:latin typeface="Franklin Gothic Heavy" pitchFamily="34" charset="0"/>
              </a:rPr>
              <a:t>рсте</a:t>
            </a:r>
            <a:r>
              <a:rPr lang="en-US" b="1" dirty="0" smtClean="0">
                <a:latin typeface="Franklin Gothic Heavy" pitchFamily="34" charset="0"/>
              </a:rPr>
              <a:t> </a:t>
            </a:r>
            <a:r>
              <a:rPr lang="en-US" b="1" dirty="0" err="1" smtClean="0">
                <a:latin typeface="Franklin Gothic Heavy" pitchFamily="34" charset="0"/>
              </a:rPr>
              <a:t>средњих</a:t>
            </a:r>
            <a:r>
              <a:rPr lang="en-US" b="1" dirty="0" smtClean="0">
                <a:latin typeface="Franklin Gothic Heavy" pitchFamily="34" charset="0"/>
              </a:rPr>
              <a:t> </a:t>
            </a:r>
            <a:r>
              <a:rPr lang="en-US" b="1" dirty="0" err="1" smtClean="0">
                <a:latin typeface="Franklin Gothic Heavy" pitchFamily="34" charset="0"/>
              </a:rPr>
              <a:t>школа</a:t>
            </a:r>
            <a:r>
              <a:rPr lang="sr-Cyrl-RS" b="1" dirty="0" smtClean="0">
                <a:latin typeface="Franklin Gothic Heavy" pitchFamily="34" charset="0"/>
              </a:rPr>
              <a:t> су ти доступне</a:t>
            </a:r>
            <a:endParaRPr lang="en-US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b="1" dirty="0" smtClean="0">
                <a:latin typeface="Franklin Gothic Heavy" pitchFamily="34" charset="0"/>
              </a:rPr>
              <a:t> </a:t>
            </a:r>
            <a:endParaRPr lang="en-US" dirty="0" smtClean="0">
              <a:latin typeface="Franklin Gothic Heavy" pitchFamily="34" charset="0"/>
            </a:endParaRPr>
          </a:p>
          <a:p>
            <a:pPr lvl="0">
              <a:buNone/>
            </a:pPr>
            <a:r>
              <a:rPr lang="sr-Cyrl-RS" dirty="0" smtClean="0">
                <a:latin typeface="Franklin Gothic Heavy" pitchFamily="34" charset="0"/>
              </a:rPr>
              <a:t>- </a:t>
            </a:r>
            <a:r>
              <a:rPr lang="en-US" dirty="0" err="1" smtClean="0">
                <a:latin typeface="Franklin Gothic Heavy" pitchFamily="34" charset="0"/>
              </a:rPr>
              <a:t>гимназије</a:t>
            </a:r>
            <a:r>
              <a:rPr lang="en-US" dirty="0" smtClean="0">
                <a:latin typeface="Franklin Gothic Heavy" pitchFamily="34" charset="0"/>
              </a:rPr>
              <a:t>: </a:t>
            </a:r>
            <a:r>
              <a:rPr lang="en-US" dirty="0" err="1" smtClean="0">
                <a:latin typeface="Franklin Gothic Heavy" pitchFamily="34" charset="0"/>
              </a:rPr>
              <a:t>са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друштвено-језичким</a:t>
            </a:r>
            <a:r>
              <a:rPr lang="en-US" dirty="0" smtClean="0">
                <a:latin typeface="Franklin Gothic Heavy" pitchFamily="34" charset="0"/>
              </a:rPr>
              <a:t> и </a:t>
            </a:r>
            <a:r>
              <a:rPr lang="en-US" dirty="0" err="1" smtClean="0">
                <a:latin typeface="Franklin Gothic Heavy" pitchFamily="34" charset="0"/>
              </a:rPr>
              <a:t>приридно-математичким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смером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општег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смера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војна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гимназија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филолошка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математичка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гимназија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за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спортисте</a:t>
            </a:r>
            <a:endParaRPr lang="en-US" dirty="0" smtClean="0">
              <a:latin typeface="Franklin Gothic Heavy" pitchFamily="34" charset="0"/>
            </a:endParaRPr>
          </a:p>
          <a:p>
            <a:pPr lvl="0">
              <a:buNone/>
            </a:pPr>
            <a:r>
              <a:rPr lang="sr-Cyrl-RS" dirty="0" smtClean="0">
                <a:latin typeface="Franklin Gothic Heavy" pitchFamily="34" charset="0"/>
              </a:rPr>
              <a:t>     </a:t>
            </a:r>
            <a:r>
              <a:rPr lang="en-US" dirty="0" err="1" smtClean="0">
                <a:latin typeface="Franklin Gothic Heavy" pitchFamily="34" charset="0"/>
              </a:rPr>
              <a:t>средње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стручне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школе</a:t>
            </a:r>
            <a:endParaRPr lang="en-US" dirty="0" smtClean="0">
              <a:latin typeface="Franklin Gothic Heavy" pitchFamily="34" charset="0"/>
            </a:endParaRPr>
          </a:p>
          <a:p>
            <a:pPr lvl="0">
              <a:buNone/>
            </a:pPr>
            <a:r>
              <a:rPr lang="sr-Cyrl-RS" dirty="0" smtClean="0">
                <a:latin typeface="Franklin Gothic Heavy" pitchFamily="34" charset="0"/>
              </a:rPr>
              <a:t>- </a:t>
            </a:r>
            <a:r>
              <a:rPr lang="en-US" dirty="0" err="1" smtClean="0">
                <a:latin typeface="Franklin Gothic Heavy" pitchFamily="34" charset="0"/>
              </a:rPr>
              <a:t>средње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уметничке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школе</a:t>
            </a:r>
            <a:r>
              <a:rPr lang="en-US" dirty="0" smtClean="0">
                <a:latin typeface="Franklin Gothic Heavy" pitchFamily="34" charset="0"/>
              </a:rPr>
              <a:t>: </a:t>
            </a:r>
            <a:r>
              <a:rPr lang="en-US" dirty="0" err="1" smtClean="0">
                <a:latin typeface="Franklin Gothic Heavy" pitchFamily="34" charset="0"/>
              </a:rPr>
              <a:t>музичка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балетска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дизајнерска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школа</a:t>
            </a:r>
            <a:endParaRPr lang="en-US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dirty="0" err="1" smtClean="0">
                <a:latin typeface="Franklin Gothic Heavy" pitchFamily="34" charset="0"/>
              </a:rPr>
              <a:t>Детаљан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опис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свих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средњих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школа</a:t>
            </a:r>
            <a:r>
              <a:rPr lang="en-US" dirty="0" smtClean="0">
                <a:latin typeface="Franklin Gothic Heavy" pitchFamily="34" charset="0"/>
              </a:rPr>
              <a:t> и </a:t>
            </a:r>
            <a:r>
              <a:rPr lang="en-US" dirty="0" err="1" smtClean="0">
                <a:latin typeface="Franklin Gothic Heavy" pitchFamily="34" charset="0"/>
              </a:rPr>
              <a:t>њихових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смерова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могу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наћи</a:t>
            </a:r>
            <a:r>
              <a:rPr lang="en-US" dirty="0" smtClean="0">
                <a:latin typeface="Franklin Gothic Heavy" pitchFamily="34" charset="0"/>
              </a:rPr>
              <a:t> у „</a:t>
            </a:r>
            <a:r>
              <a:rPr lang="en-US" dirty="0" err="1" smtClean="0">
                <a:latin typeface="Franklin Gothic Heavy" pitchFamily="34" charset="0"/>
              </a:rPr>
              <a:t>Конкурсу</a:t>
            </a:r>
            <a:r>
              <a:rPr lang="en-US" dirty="0" smtClean="0">
                <a:latin typeface="Franklin Gothic Heavy" pitchFamily="34" charset="0"/>
              </a:rPr>
              <a:t>“ </a:t>
            </a:r>
            <a:r>
              <a:rPr lang="en-US" dirty="0" err="1" smtClean="0">
                <a:latin typeface="Franklin Gothic Heavy" pitchFamily="34" charset="0"/>
              </a:rPr>
              <a:t>Просветног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прегледа</a:t>
            </a:r>
            <a:r>
              <a:rPr lang="en-US" dirty="0" smtClean="0">
                <a:latin typeface="Franklin Gothic Heavy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Franklin Gothic Heavy" pitchFamily="34" charset="0"/>
              </a:rPr>
              <a:t> </a:t>
            </a:r>
          </a:p>
          <a:p>
            <a:endParaRPr lang="en-US" dirty="0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560"/>
    </mc:Choice>
    <mc:Fallback xmlns="">
      <p:transition spd="slow" advTm="2156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Algerian" pitchFamily="82" charset="0"/>
              </a:rPr>
              <a:t>Израчунавање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err="1" smtClean="0">
                <a:latin typeface="Algerian" pitchFamily="82" charset="0"/>
              </a:rPr>
              <a:t>бодова</a:t>
            </a:r>
            <a:endParaRPr lang="en-US" dirty="0" smtClean="0">
              <a:latin typeface="Algerian" pitchFamily="82" charset="0"/>
            </a:endParaRPr>
          </a:p>
          <a:p>
            <a:pPr>
              <a:buNone/>
            </a:pP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израчунавање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укупних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бодова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из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потребне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просечне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оцене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крају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шестог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седмог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осмог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разреда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свака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помножи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</a:t>
            </a:r>
            <a:r>
              <a:rPr lang="en-US" dirty="0" smtClean="0">
                <a:latin typeface="Algerian" pitchFamily="82" charset="0"/>
              </a:rPr>
              <a:t> 4. </a:t>
            </a:r>
            <a:endParaRPr lang="sr-Cyrl-RS" dirty="0" smtClean="0">
              <a:latin typeface="Bahnschrift" pitchFamily="34" charset="0"/>
            </a:endParaRPr>
          </a:p>
          <a:p>
            <a:pPr>
              <a:buNone/>
            </a:pPr>
            <a:r>
              <a:rPr lang="en-US" b="1" dirty="0" err="1" smtClean="0">
                <a:latin typeface="Algerian" pitchFamily="82" charset="0"/>
              </a:rPr>
              <a:t>Максималан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err="1" smtClean="0">
                <a:latin typeface="Algerian" pitchFamily="82" charset="0"/>
              </a:rPr>
              <a:t>број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err="1" smtClean="0">
                <a:latin typeface="Algerian" pitchFamily="82" charset="0"/>
              </a:rPr>
              <a:t>бодова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err="1" smtClean="0">
                <a:latin typeface="Algerian" pitchFamily="82" charset="0"/>
              </a:rPr>
              <a:t>из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err="1" smtClean="0">
                <a:latin typeface="Algerian" pitchFamily="82" charset="0"/>
              </a:rPr>
              <a:t>школе</a:t>
            </a:r>
            <a:r>
              <a:rPr lang="en-US" b="1" dirty="0" smtClean="0">
                <a:latin typeface="Algerian" pitchFamily="82" charset="0"/>
              </a:rPr>
              <a:t> </a:t>
            </a:r>
            <a:r>
              <a:rPr lang="en-US" b="1" dirty="0" err="1" smtClean="0">
                <a:latin typeface="Algerian" pitchFamily="82" charset="0"/>
              </a:rPr>
              <a:t>је</a:t>
            </a:r>
            <a:r>
              <a:rPr lang="en-US" b="1" dirty="0" smtClean="0">
                <a:latin typeface="Algerian" pitchFamily="82" charset="0"/>
              </a:rPr>
              <a:t> 60.</a:t>
            </a:r>
          </a:p>
          <a:p>
            <a:pPr>
              <a:buNone/>
            </a:pPr>
            <a:r>
              <a:rPr lang="en-US" dirty="0" err="1" smtClean="0">
                <a:latin typeface="Algerian" pitchFamily="82" charset="0"/>
              </a:rPr>
              <a:t>Број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бодова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који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је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претходних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неколико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година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био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потребан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упис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одређену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средњу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школу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може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пронаћи</a:t>
            </a:r>
            <a:r>
              <a:rPr lang="en-US" dirty="0" smtClean="0">
                <a:latin typeface="Algerian" pitchFamily="82" charset="0"/>
              </a:rPr>
              <a:t> у „</a:t>
            </a:r>
            <a:r>
              <a:rPr lang="en-US" dirty="0" err="1" smtClean="0">
                <a:latin typeface="Algerian" pitchFamily="82" charset="0"/>
              </a:rPr>
              <a:t>Информатору</a:t>
            </a:r>
            <a:r>
              <a:rPr lang="en-US" dirty="0" smtClean="0">
                <a:latin typeface="Algerian" pitchFamily="82" charset="0"/>
              </a:rPr>
              <a:t>“ </a:t>
            </a:r>
            <a:r>
              <a:rPr lang="en-US" dirty="0" err="1" smtClean="0">
                <a:latin typeface="Algerian" pitchFamily="82" charset="0"/>
              </a:rPr>
              <a:t>Просветног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прегледа</a:t>
            </a:r>
            <a:r>
              <a:rPr lang="en-US" dirty="0" smtClean="0">
                <a:latin typeface="Algerian" pitchFamily="82" charset="0"/>
              </a:rPr>
              <a:t>.  </a:t>
            </a:r>
            <a:r>
              <a:rPr lang="en-US" dirty="0" err="1" smtClean="0">
                <a:latin typeface="Algerian" pitchFamily="82" charset="0"/>
              </a:rPr>
              <a:t>Тај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податак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треба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да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послужи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само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као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смерница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јер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сваке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године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мења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зависно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од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броја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пријављених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ученика</a:t>
            </a:r>
            <a:r>
              <a:rPr lang="en-US" dirty="0" smtClean="0">
                <a:latin typeface="Algerian" pitchFamily="82" charset="0"/>
              </a:rPr>
              <a:t>, </a:t>
            </a:r>
            <a:r>
              <a:rPr lang="en-US" dirty="0" err="1" smtClean="0">
                <a:latin typeface="Algerian" pitchFamily="82" charset="0"/>
              </a:rPr>
              <a:t>њиховог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успеха</a:t>
            </a:r>
            <a:r>
              <a:rPr lang="en-US" dirty="0" smtClean="0">
                <a:latin typeface="Algerian" pitchFamily="82" charset="0"/>
              </a:rPr>
              <a:t> у </a:t>
            </a:r>
            <a:r>
              <a:rPr lang="en-US" dirty="0" err="1" smtClean="0">
                <a:latin typeface="Algerian" pitchFamily="82" charset="0"/>
              </a:rPr>
              <a:t>школи</a:t>
            </a:r>
            <a:r>
              <a:rPr lang="en-US" dirty="0" smtClean="0">
                <a:latin typeface="Algerian" pitchFamily="82" charset="0"/>
              </a:rPr>
              <a:t> и </a:t>
            </a:r>
            <a:r>
              <a:rPr lang="en-US" dirty="0" err="1" smtClean="0">
                <a:latin typeface="Algerian" pitchFamily="82" charset="0"/>
              </a:rPr>
              <a:t>на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завршном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испиту</a:t>
            </a:r>
            <a:r>
              <a:rPr lang="en-US" dirty="0" smtClean="0">
                <a:latin typeface="Algerian" pitchFamily="82" charset="0"/>
              </a:rPr>
              <a:t>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268"/>
    </mc:Choice>
    <mc:Fallback xmlns="">
      <p:transition spd="slow" advTm="2026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7408333" cy="34506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Heavy" pitchFamily="34" charset="0"/>
              </a:rPr>
              <a:t>Корисни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Heavy" pitchFamily="34" charset="0"/>
              </a:rPr>
              <a:t> </a:t>
            </a:r>
            <a:r>
              <a:rPr lang="en-US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Heavy" pitchFamily="34" charset="0"/>
              </a:rPr>
              <a:t>контакти</a:t>
            </a:r>
            <a:endParaRPr lang="en-US" dirty="0" smtClean="0">
              <a:ln w="10160">
                <a:solidFill>
                  <a:schemeClr val="accent1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Franklin Gothic Heavy" pitchFamily="34" charset="0"/>
            </a:endParaRPr>
          </a:p>
          <a:p>
            <a:pPr>
              <a:buNone/>
            </a:pPr>
            <a:r>
              <a:rPr lang="en-US" b="1" dirty="0" smtClean="0">
                <a:latin typeface="Algerian" pitchFamily="82" charset="0"/>
              </a:rPr>
              <a:t> </a:t>
            </a:r>
            <a:endParaRPr lang="en-US" dirty="0" smtClean="0">
              <a:latin typeface="Algerian" pitchFamily="82" charset="0"/>
            </a:endParaRPr>
          </a:p>
          <a:p>
            <a:pPr lvl="0">
              <a:buNone/>
            </a:pPr>
            <a:r>
              <a:rPr lang="en-US" b="1" dirty="0" err="1" smtClean="0">
                <a:latin typeface="Franklin Gothic Heavy" pitchFamily="34" charset="0"/>
              </a:rPr>
              <a:t>Центар</a:t>
            </a:r>
            <a:r>
              <a:rPr lang="sr-Cyrl-RS" b="1" dirty="0" smtClean="0">
                <a:latin typeface="Franklin Gothic Heavy" pitchFamily="34" charset="0"/>
              </a:rPr>
              <a:t> </a:t>
            </a:r>
            <a:r>
              <a:rPr lang="en-US" b="1" dirty="0" smtClean="0">
                <a:latin typeface="Franklin Gothic Heavy" pitchFamily="34" charset="0"/>
              </a:rPr>
              <a:t> </a:t>
            </a:r>
            <a:r>
              <a:rPr lang="en-US" b="1" dirty="0" err="1" smtClean="0">
                <a:latin typeface="Franklin Gothic Heavy" pitchFamily="34" charset="0"/>
              </a:rPr>
              <a:t>за</a:t>
            </a:r>
            <a:r>
              <a:rPr lang="en-US" b="1" dirty="0" smtClean="0">
                <a:latin typeface="Franklin Gothic Heavy" pitchFamily="34" charset="0"/>
              </a:rPr>
              <a:t> </a:t>
            </a:r>
            <a:r>
              <a:rPr lang="sr-Cyrl-RS" b="1" dirty="0" smtClean="0">
                <a:latin typeface="Franklin Gothic Heavy" pitchFamily="34" charset="0"/>
              </a:rPr>
              <a:t> </a:t>
            </a:r>
            <a:r>
              <a:rPr lang="en-US" b="1" dirty="0" err="1" smtClean="0">
                <a:latin typeface="Franklin Gothic Heavy" pitchFamily="34" charset="0"/>
              </a:rPr>
              <a:t>информисање</a:t>
            </a:r>
            <a:r>
              <a:rPr lang="en-US" b="1" dirty="0" smtClean="0">
                <a:latin typeface="Franklin Gothic Heavy" pitchFamily="34" charset="0"/>
              </a:rPr>
              <a:t> </a:t>
            </a:r>
            <a:r>
              <a:rPr lang="sr-Cyrl-RS" b="1" dirty="0" smtClean="0">
                <a:latin typeface="Franklin Gothic Heavy" pitchFamily="34" charset="0"/>
              </a:rPr>
              <a:t> </a:t>
            </a:r>
            <a:r>
              <a:rPr lang="en-US" b="1" dirty="0" smtClean="0">
                <a:latin typeface="Franklin Gothic Heavy" pitchFamily="34" charset="0"/>
              </a:rPr>
              <a:t>и </a:t>
            </a:r>
            <a:r>
              <a:rPr lang="sr-Cyrl-RS" b="1" dirty="0" smtClean="0">
                <a:latin typeface="Franklin Gothic Heavy" pitchFamily="34" charset="0"/>
              </a:rPr>
              <a:t> </a:t>
            </a:r>
            <a:r>
              <a:rPr lang="en-US" b="1" dirty="0" err="1" smtClean="0">
                <a:latin typeface="Franklin Gothic Heavy" pitchFamily="34" charset="0"/>
              </a:rPr>
              <a:t>професионално</a:t>
            </a:r>
            <a:r>
              <a:rPr lang="en-US" b="1" dirty="0" smtClean="0">
                <a:latin typeface="Franklin Gothic Heavy" pitchFamily="34" charset="0"/>
              </a:rPr>
              <a:t> </a:t>
            </a:r>
            <a:r>
              <a:rPr lang="sr-Cyrl-RS" b="1" dirty="0" smtClean="0">
                <a:latin typeface="Franklin Gothic Heavy" pitchFamily="34" charset="0"/>
              </a:rPr>
              <a:t> </a:t>
            </a:r>
            <a:r>
              <a:rPr lang="en-US" b="1" dirty="0" err="1" smtClean="0">
                <a:latin typeface="Franklin Gothic Heavy" pitchFamily="34" charset="0"/>
              </a:rPr>
              <a:t>саветовање</a:t>
            </a:r>
            <a:r>
              <a:rPr lang="en-US" b="1" dirty="0" smtClean="0">
                <a:latin typeface="Franklin Gothic Heavy" pitchFamily="34" charset="0"/>
              </a:rPr>
              <a:t> (ЦИПС) у </a:t>
            </a:r>
            <a:r>
              <a:rPr lang="en-US" b="1" dirty="0" err="1" smtClean="0">
                <a:latin typeface="Franklin Gothic Heavy" pitchFamily="34" charset="0"/>
              </a:rPr>
              <a:t>Националној</a:t>
            </a:r>
            <a:r>
              <a:rPr lang="en-US" b="1" dirty="0" smtClean="0">
                <a:latin typeface="Franklin Gothic Heavy" pitchFamily="34" charset="0"/>
              </a:rPr>
              <a:t> </a:t>
            </a:r>
            <a:r>
              <a:rPr lang="en-US" b="1" dirty="0" err="1" smtClean="0">
                <a:latin typeface="Franklin Gothic Heavy" pitchFamily="34" charset="0"/>
              </a:rPr>
              <a:t>служби</a:t>
            </a:r>
            <a:r>
              <a:rPr lang="en-US" b="1" dirty="0" smtClean="0">
                <a:latin typeface="Franklin Gothic Heavy" pitchFamily="34" charset="0"/>
              </a:rPr>
              <a:t> </a:t>
            </a:r>
            <a:r>
              <a:rPr lang="en-US" b="1" dirty="0" err="1" smtClean="0">
                <a:latin typeface="Franklin Gothic Heavy" pitchFamily="34" charset="0"/>
              </a:rPr>
              <a:t>за</a:t>
            </a:r>
            <a:r>
              <a:rPr lang="en-US" b="1" dirty="0" smtClean="0">
                <a:latin typeface="Franklin Gothic Heavy" pitchFamily="34" charset="0"/>
              </a:rPr>
              <a:t> </a:t>
            </a:r>
            <a:r>
              <a:rPr lang="en-US" b="1" dirty="0" err="1" smtClean="0">
                <a:latin typeface="Franklin Gothic Heavy" pitchFamily="34" charset="0"/>
              </a:rPr>
              <a:t>запошљавање</a:t>
            </a:r>
            <a:r>
              <a:rPr lang="en-US" dirty="0" smtClean="0">
                <a:latin typeface="Franklin Gothic Heavy" pitchFamily="34" charset="0"/>
              </a:rPr>
              <a:t> – </a:t>
            </a:r>
            <a:r>
              <a:rPr lang="en-US" dirty="0" err="1" smtClean="0">
                <a:latin typeface="Franklin Gothic Heavy" pitchFamily="34" charset="0"/>
              </a:rPr>
              <a:t>Гундулићев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венац</a:t>
            </a:r>
            <a:r>
              <a:rPr lang="en-US" dirty="0" smtClean="0">
                <a:latin typeface="Franklin Gothic Heavy" pitchFamily="34" charset="0"/>
              </a:rPr>
              <a:t> 23, </a:t>
            </a:r>
            <a:r>
              <a:rPr lang="en-US" dirty="0" err="1" smtClean="0">
                <a:latin typeface="Franklin Gothic Heavy" pitchFamily="34" charset="0"/>
              </a:rPr>
              <a:t>тел</a:t>
            </a:r>
            <a:r>
              <a:rPr lang="en-US" dirty="0" smtClean="0">
                <a:latin typeface="Franklin Gothic Heavy" pitchFamily="34" charset="0"/>
              </a:rPr>
              <a:t>: 2929-207, www.nsz.gov.rs (</a:t>
            </a:r>
            <a:r>
              <a:rPr lang="en-US" dirty="0" err="1" smtClean="0">
                <a:latin typeface="Franklin Gothic Heavy" pitchFamily="34" charset="0"/>
              </a:rPr>
              <a:t>планирање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каријере</a:t>
            </a:r>
            <a:r>
              <a:rPr lang="en-US" dirty="0" smtClean="0">
                <a:latin typeface="Franklin Gothic Heavy" pitchFamily="34" charset="0"/>
              </a:rPr>
              <a:t>)  и  </a:t>
            </a:r>
            <a:r>
              <a:rPr lang="en-US" u="sng" dirty="0" smtClean="0">
                <a:latin typeface="Franklin Gothic Heavy" pitchFamily="34" charset="0"/>
                <a:hlinkClick r:id="rId2"/>
              </a:rPr>
              <a:t>www.vodiczaosnovce.nsz.gov.rs</a:t>
            </a:r>
            <a:endParaRPr lang="en-US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dirty="0" smtClean="0">
                <a:latin typeface="Franklin Gothic Heavy" pitchFamily="34" charset="0"/>
              </a:rPr>
              <a:t>У ЦИПС-у </a:t>
            </a:r>
            <a:r>
              <a:rPr lang="en-US" dirty="0" err="1" smtClean="0">
                <a:latin typeface="Franklin Gothic Heavy" pitchFamily="34" charset="0"/>
              </a:rPr>
              <a:t>се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може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заказати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индивидуално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тестирање</a:t>
            </a:r>
            <a:r>
              <a:rPr lang="en-US" dirty="0" smtClean="0">
                <a:latin typeface="Franklin Gothic Heavy" pitchFamily="34" charset="0"/>
              </a:rPr>
              <a:t> и </a:t>
            </a:r>
            <a:r>
              <a:rPr lang="en-US" dirty="0" err="1" smtClean="0">
                <a:latin typeface="Franklin Gothic Heavy" pitchFamily="34" charset="0"/>
              </a:rPr>
              <a:t>саветовање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ученика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последњег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радног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дана</a:t>
            </a:r>
            <a:r>
              <a:rPr lang="en-US" dirty="0" smtClean="0">
                <a:latin typeface="Franklin Gothic Heavy" pitchFamily="34" charset="0"/>
              </a:rPr>
              <a:t> у </a:t>
            </a:r>
            <a:r>
              <a:rPr lang="en-US" dirty="0" err="1" smtClean="0">
                <a:latin typeface="Franklin Gothic Heavy" pitchFamily="34" charset="0"/>
              </a:rPr>
              <a:t>месецу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за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наредни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месец</a:t>
            </a:r>
            <a:r>
              <a:rPr lang="en-US" dirty="0" smtClean="0">
                <a:latin typeface="Franklin Gothic Heavy" pitchFamily="34" charset="0"/>
              </a:rPr>
              <a:t>.</a:t>
            </a:r>
          </a:p>
          <a:p>
            <a:pPr>
              <a:buNone/>
            </a:pPr>
            <a:r>
              <a:rPr lang="en-US" dirty="0" err="1" smtClean="0">
                <a:latin typeface="Franklin Gothic Heavy" pitchFamily="34" charset="0"/>
              </a:rPr>
              <a:t>Групно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тестирање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ученика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организује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преко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школе</a:t>
            </a:r>
            <a:r>
              <a:rPr lang="en-US" dirty="0" smtClean="0">
                <a:latin typeface="Franklin Gothic Heavy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08"/>
    </mc:Choice>
    <mc:Fallback xmlns="">
      <p:transition spd="slow" advTm="2070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408333" cy="3450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Malgun Gothic" pitchFamily="34" charset="-127"/>
                <a:ea typeface="Malgun Gothic" pitchFamily="34" charset="-127"/>
              </a:rPr>
              <a:t>Просветни</a:t>
            </a:r>
            <a:r>
              <a:rPr lang="en-US" b="1" dirty="0" smtClean="0"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en-US" b="1" dirty="0" err="1" smtClean="0">
                <a:latin typeface="Malgun Gothic" pitchFamily="34" charset="-127"/>
                <a:ea typeface="Malgun Gothic" pitchFamily="34" charset="-127"/>
              </a:rPr>
              <a:t>преглед</a:t>
            </a:r>
            <a:r>
              <a:rPr lang="en-US" b="1" dirty="0" smtClean="0">
                <a:latin typeface="Malgun Gothic" pitchFamily="34" charset="-127"/>
                <a:ea typeface="Malgun Gothic" pitchFamily="34" charset="-127"/>
              </a:rPr>
              <a:t> – </a:t>
            </a:r>
            <a:r>
              <a:rPr lang="en-US" dirty="0" err="1" smtClean="0">
                <a:latin typeface="Malgun Gothic" pitchFamily="34" charset="-127"/>
                <a:ea typeface="Malgun Gothic" pitchFamily="34" charset="-127"/>
              </a:rPr>
              <a:t>Дечанска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 6, 3349918, </a:t>
            </a:r>
          </a:p>
          <a:p>
            <a:pPr>
              <a:buNone/>
            </a:pP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2"/>
              </a:rPr>
              <a:t>www.prosvetni-pregled.co.rs</a:t>
            </a:r>
            <a:endParaRPr lang="en-US" dirty="0" smtClean="0">
              <a:latin typeface="Malgun Gothic" pitchFamily="34" charset="-127"/>
              <a:ea typeface="Malgun Gothic" pitchFamily="34" charset="-127"/>
            </a:endParaRPr>
          </a:p>
          <a:p>
            <a:pPr>
              <a:buNone/>
            </a:pPr>
            <a:r>
              <a:rPr lang="en-US" b="1" dirty="0" err="1" smtClean="0">
                <a:latin typeface="Malgun Gothic" pitchFamily="34" charset="-127"/>
                <a:ea typeface="Malgun Gothic" pitchFamily="34" charset="-127"/>
              </a:rPr>
              <a:t>Средње</a:t>
            </a:r>
            <a:r>
              <a:rPr lang="en-US" b="1" dirty="0" smtClean="0">
                <a:latin typeface="Malgun Gothic" pitchFamily="34" charset="-127"/>
                <a:ea typeface="Malgun Gothic" pitchFamily="34" charset="-127"/>
              </a:rPr>
              <a:t> </a:t>
            </a:r>
            <a:r>
              <a:rPr lang="en-US" b="1" dirty="0" err="1" smtClean="0">
                <a:latin typeface="Malgun Gothic" pitchFamily="34" charset="-127"/>
                <a:ea typeface="Malgun Gothic" pitchFamily="34" charset="-127"/>
              </a:rPr>
              <a:t>школе</a:t>
            </a:r>
            <a:r>
              <a:rPr lang="en-US" b="1" dirty="0" smtClean="0">
                <a:latin typeface="Malgun Gothic" pitchFamily="34" charset="-127"/>
                <a:ea typeface="Malgun Gothic" pitchFamily="34" charset="-127"/>
              </a:rPr>
              <a:t>:</a:t>
            </a:r>
            <a:endParaRPr lang="en-US" dirty="0" smtClean="0">
              <a:latin typeface="Malgun Gothic" pitchFamily="34" charset="-127"/>
              <a:ea typeface="Malgun Gothic" pitchFamily="34" charset="-127"/>
            </a:endParaRPr>
          </a:p>
          <a:p>
            <a:pPr>
              <a:buNone/>
            </a:pP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3"/>
              </a:rPr>
              <a:t>www.teslabg.edu.rs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 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4"/>
              </a:rPr>
              <a:t>www.saobteh.edu.rs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 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5"/>
              </a:rPr>
              <a:t>www.ats.edu.rs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 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6"/>
              </a:rPr>
              <a:t>www.gradjevinska.edu.rs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7"/>
              </a:rPr>
              <a:t>www.utskola.edu.rs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 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8"/>
              </a:rPr>
              <a:t>www.trgovackaskola.edu.rs,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</a:rPr>
              <a:t>www.drugaekonomska.edu.rs,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 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</a:rPr>
              <a:t>www.medicinskaskola.edu.rs,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 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</a:rPr>
              <a:t>www.farmafizio.edu.rs,www.hptskola.edu.rs,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9"/>
              </a:rPr>
              <a:t>www.zts.edu.rs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</a:rPr>
              <a:t>www.dizajnerska.edu.rs,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10"/>
              </a:rPr>
              <a:t>www.osmagimnazija.edu.rs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 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11"/>
              </a:rPr>
              <a:t>www.xiigimnazija.edu.rs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12"/>
              </a:rPr>
              <a:t>www.mg.edu.rs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 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13"/>
              </a:rPr>
              <a:t>www.cetrnaestgim.edu.rs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 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14"/>
              </a:rPr>
              <a:t>www.filoloska.edu.rs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,</a:t>
            </a:r>
            <a:r>
              <a:rPr lang="en-US" u="sng" dirty="0" smtClean="0">
                <a:latin typeface="Malgun Gothic" pitchFamily="34" charset="-127"/>
                <a:ea typeface="Malgun Gothic" pitchFamily="34" charset="-127"/>
                <a:hlinkClick r:id="rId15"/>
              </a:rPr>
              <a:t>www.sportskagimnazija.edu.rs</a:t>
            </a:r>
            <a:r>
              <a:rPr lang="en-US" dirty="0" smtClean="0">
                <a:latin typeface="Malgun Gothic" pitchFamily="34" charset="-127"/>
                <a:ea typeface="Malgun Gothic" pitchFamily="34" charset="-127"/>
              </a:rPr>
              <a:t>  …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58"/>
    </mc:Choice>
    <mc:Fallback xmlns="">
      <p:transition spd="slow" advTm="2095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890933" cy="34506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„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Велика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је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несрећа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кад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човек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не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зна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шта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хоће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, а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права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невоља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кад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не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зна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шта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 </a:t>
            </a:r>
            <a:r>
              <a:rPr lang="en-US" b="1" dirty="0" err="1" smtClean="0">
                <a:latin typeface="Segoe UI Semilight" pitchFamily="34" charset="0"/>
                <a:cs typeface="Segoe UI Semilight" pitchFamily="34" charset="0"/>
              </a:rPr>
              <a:t>може</a:t>
            </a:r>
            <a:r>
              <a:rPr lang="en-US" b="1" dirty="0" smtClean="0">
                <a:latin typeface="Segoe UI Semilight" pitchFamily="34" charset="0"/>
                <a:cs typeface="Segoe UI Semilight" pitchFamily="34" charset="0"/>
              </a:rPr>
              <a:t>“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</a:t>
            </a:r>
            <a:r>
              <a:rPr lang="en-US" dirty="0" smtClean="0"/>
              <a:t>                                        </a:t>
            </a:r>
            <a:r>
              <a:rPr lang="en-US" dirty="0" smtClean="0"/>
              <a:t>Ј. </a:t>
            </a:r>
            <a:r>
              <a:rPr lang="en-US" dirty="0" err="1" smtClean="0"/>
              <a:t>Дучић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sr-Cyrl-R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latin typeface="Franklin Gothic Medium" pitchFamily="34" charset="0"/>
              </a:rPr>
              <a:t> 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Желимо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ти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много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успеха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 у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даљем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школовању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Medium" pitchFamily="34" charset="0"/>
              </a:rPr>
              <a:t> !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Medium" pitchFamily="34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</a:t>
            </a:r>
            <a:r>
              <a:rPr lang="en-US" dirty="0" err="1" smtClean="0"/>
              <a:t>Стручна</a:t>
            </a:r>
            <a:r>
              <a:rPr lang="en-US" dirty="0" smtClean="0"/>
              <a:t> </a:t>
            </a:r>
            <a:r>
              <a:rPr lang="en-US" dirty="0" err="1" smtClean="0"/>
              <a:t>служба</a:t>
            </a:r>
            <a:r>
              <a:rPr lang="sr-Cyrl-RS" dirty="0" smtClean="0"/>
              <a:t> школе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2640"/>
    </mc:Choice>
    <mc:Fallback xmlns="">
      <p:transition advTm="1264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408333" cy="34506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sz="2200" dirty="0" smtClean="0">
                <a:latin typeface="Franklin Gothic Heavy" pitchFamily="34" charset="0"/>
              </a:rPr>
              <a:t>Пред тобом је важна одлука, избор занимања и будућег позива!</a:t>
            </a:r>
          </a:p>
          <a:p>
            <a:pPr>
              <a:buNone/>
            </a:pPr>
            <a:r>
              <a:rPr lang="sr-Cyrl-RS" sz="2200" dirty="0" smtClean="0">
                <a:latin typeface="Franklin Gothic Heavy" pitchFamily="34" charset="0"/>
              </a:rPr>
              <a:t>Уколико имаш дилему:</a:t>
            </a:r>
          </a:p>
          <a:p>
            <a:pPr>
              <a:buNone/>
            </a:pPr>
            <a:endParaRPr lang="sr-Cyrl-RS" sz="2200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Franklin Gothic Heavy" pitchFamily="34" charset="0"/>
              </a:rPr>
              <a:t>-</a:t>
            </a:r>
            <a:r>
              <a:rPr lang="sr-Cyrl-R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Користи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услуге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Центра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за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информисање</a:t>
            </a:r>
            <a:r>
              <a:rPr lang="en-US" sz="2200" dirty="0" smtClean="0">
                <a:latin typeface="Franklin Gothic Heavy" pitchFamily="34" charset="0"/>
              </a:rPr>
              <a:t> и </a:t>
            </a:r>
            <a:r>
              <a:rPr lang="en-US" sz="2200" dirty="0" err="1" smtClean="0">
                <a:latin typeface="Franklin Gothic Heavy" pitchFamily="34" charset="0"/>
              </a:rPr>
              <a:t>професионално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саветовање</a:t>
            </a:r>
            <a:r>
              <a:rPr lang="en-US" sz="2200" dirty="0" smtClean="0">
                <a:latin typeface="Franklin Gothic Heavy" pitchFamily="34" charset="0"/>
              </a:rPr>
              <a:t> (ЦИПС) </a:t>
            </a:r>
            <a:r>
              <a:rPr lang="en-US" sz="2200" dirty="0" err="1" smtClean="0">
                <a:latin typeface="Franklin Gothic Heavy" pitchFamily="34" charset="0"/>
              </a:rPr>
              <a:t>при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Националној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служби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за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запошљавање</a:t>
            </a:r>
            <a:r>
              <a:rPr lang="en-US" sz="2200" dirty="0" smtClean="0">
                <a:latin typeface="Franklin Gothic Heavy" pitchFamily="34" charset="0"/>
              </a:rPr>
              <a:t> (НСЗ)</a:t>
            </a:r>
            <a:endParaRPr lang="sr-Cyrl-RS" sz="2200" dirty="0" smtClean="0">
              <a:latin typeface="Franklin Gothic Heavy" pitchFamily="34" charset="0"/>
            </a:endParaRPr>
          </a:p>
          <a:p>
            <a:pPr>
              <a:buNone/>
            </a:pPr>
            <a:endParaRPr lang="en-US" sz="2200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Franklin Gothic Heavy" pitchFamily="34" charset="0"/>
              </a:rPr>
              <a:t>-</a:t>
            </a:r>
            <a:r>
              <a:rPr lang="sr-Cyrl-RS" sz="2200" dirty="0" smtClean="0">
                <a:latin typeface="Franklin Gothic Heavy" pitchFamily="34" charset="0"/>
              </a:rPr>
              <a:t> </a:t>
            </a:r>
            <a:r>
              <a:rPr lang="en-US" sz="2200" dirty="0" smtClean="0">
                <a:latin typeface="Franklin Gothic Heavy" pitchFamily="34" charset="0"/>
              </a:rPr>
              <a:t>У </a:t>
            </a:r>
            <a:r>
              <a:rPr lang="en-US" sz="2200" dirty="0" err="1" smtClean="0">
                <a:latin typeface="Franklin Gothic Heavy" pitchFamily="34" charset="0"/>
              </a:rPr>
              <a:t>одељку</a:t>
            </a:r>
            <a:r>
              <a:rPr lang="en-US" sz="2200" dirty="0" smtClean="0">
                <a:latin typeface="Franklin Gothic Heavy" pitchFamily="34" charset="0"/>
              </a:rPr>
              <a:t> „</a:t>
            </a:r>
            <a:r>
              <a:rPr lang="en-US" sz="2200" dirty="0" err="1" smtClean="0">
                <a:latin typeface="Franklin Gothic Heavy" pitchFamily="34" charset="0"/>
              </a:rPr>
              <a:t>Водич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за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основце</a:t>
            </a:r>
            <a:r>
              <a:rPr lang="en-US" sz="2200" dirty="0" smtClean="0">
                <a:latin typeface="Franklin Gothic Heavy" pitchFamily="34" charset="0"/>
              </a:rPr>
              <a:t>“, </a:t>
            </a:r>
            <a:r>
              <a:rPr lang="en-US" sz="2200" dirty="0" err="1" smtClean="0">
                <a:latin typeface="Franklin Gothic Heavy" pitchFamily="34" charset="0"/>
              </a:rPr>
              <a:t>на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интернет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сајту</a:t>
            </a:r>
            <a:r>
              <a:rPr lang="en-US" sz="2200" dirty="0" smtClean="0">
                <a:latin typeface="Franklin Gothic Heavy" pitchFamily="34" charset="0"/>
              </a:rPr>
              <a:t> (НСЗ), </a:t>
            </a:r>
            <a:r>
              <a:rPr lang="en-US" sz="2200" dirty="0" err="1" smtClean="0">
                <a:latin typeface="Franklin Gothic Heavy" pitchFamily="34" charset="0"/>
              </a:rPr>
              <a:t>можеш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пронаћи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важне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информације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које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ће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ти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помоћи</a:t>
            </a:r>
            <a:r>
              <a:rPr lang="en-US" sz="2200" dirty="0" smtClean="0">
                <a:latin typeface="Franklin Gothic Heavy" pitchFamily="34" charset="0"/>
              </a:rPr>
              <a:t> у </a:t>
            </a:r>
            <a:r>
              <a:rPr lang="en-US" sz="2200" dirty="0" err="1" smtClean="0">
                <a:latin typeface="Franklin Gothic Heavy" pitchFamily="34" charset="0"/>
              </a:rPr>
              <a:t>доношњу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одлуке</a:t>
            </a:r>
            <a:r>
              <a:rPr lang="en-US" sz="2200" dirty="0" smtClean="0">
                <a:latin typeface="Franklin Gothic Heavy" pitchFamily="34" charset="0"/>
              </a:rPr>
              <a:t>.</a:t>
            </a:r>
          </a:p>
          <a:p>
            <a:pPr>
              <a:buNone/>
            </a:pPr>
            <a:r>
              <a:rPr lang="en-US" sz="2800" b="1" dirty="0" smtClean="0"/>
              <a:t> </a:t>
            </a:r>
            <a:endParaRPr lang="en-US" sz="2800" i="1" dirty="0" smtClean="0"/>
          </a:p>
          <a:p>
            <a:pPr>
              <a:buNone/>
            </a:pPr>
            <a:endParaRPr lang="sr-Cyrl-RS" sz="2800" dirty="0" smtClean="0"/>
          </a:p>
          <a:p>
            <a:pPr>
              <a:buNone/>
            </a:pPr>
            <a:endParaRPr lang="en-US" sz="2800" dirty="0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729"/>
    </mc:Choice>
    <mc:Fallback xmlns="">
      <p:transition spd="slow" advTm="217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200"/>
            <a:ext cx="7408333" cy="3450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200" dirty="0" err="1" smtClean="0">
                <a:latin typeface="Franklin Gothic Heavy" pitchFamily="34" charset="0"/>
              </a:rPr>
              <a:t>Детаљно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се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информиши</a:t>
            </a:r>
            <a:r>
              <a:rPr lang="en-US" sz="2200" dirty="0" smtClean="0">
                <a:latin typeface="Franklin Gothic Heavy" pitchFamily="34" charset="0"/>
              </a:rPr>
              <a:t>!</a:t>
            </a:r>
          </a:p>
          <a:p>
            <a:pPr>
              <a:buNone/>
            </a:pPr>
            <a:r>
              <a:rPr lang="en-US" sz="2200" dirty="0" err="1" smtClean="0">
                <a:latin typeface="Franklin Gothic Heavy" pitchFamily="34" charset="0"/>
              </a:rPr>
              <a:t>Кога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питати</a:t>
            </a:r>
            <a:r>
              <a:rPr lang="en-US" sz="2200" dirty="0" smtClean="0">
                <a:latin typeface="Franklin Gothic Heavy" pitchFamily="34" charset="0"/>
              </a:rPr>
              <a:t>?</a:t>
            </a:r>
          </a:p>
          <a:p>
            <a:pPr>
              <a:buNone/>
            </a:pPr>
            <a:r>
              <a:rPr lang="en-US" sz="2200" dirty="0" smtClean="0">
                <a:latin typeface="Franklin Gothic Heavy" pitchFamily="34" charset="0"/>
              </a:rPr>
              <a:t>ЧЛАНОВЕ ПОРОДИЦЕ – </a:t>
            </a:r>
            <a:r>
              <a:rPr lang="en-US" sz="2200" dirty="0" err="1" smtClean="0">
                <a:latin typeface="Franklin Gothic Heavy" pitchFamily="34" charset="0"/>
              </a:rPr>
              <a:t>они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те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добро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познају</a:t>
            </a:r>
            <a:endParaRPr lang="en-US" sz="2200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Franklin Gothic Heavy" pitchFamily="34" charset="0"/>
              </a:rPr>
              <a:t>НАСТАВНИКЕ – </a:t>
            </a:r>
            <a:r>
              <a:rPr lang="en-US" sz="2200" dirty="0" err="1" smtClean="0">
                <a:latin typeface="Franklin Gothic Heavy" pitchFamily="34" charset="0"/>
              </a:rPr>
              <a:t>рећиће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ти</a:t>
            </a:r>
            <a:r>
              <a:rPr lang="en-US" sz="2200" dirty="0" smtClean="0">
                <a:latin typeface="Franklin Gothic Heavy" pitchFamily="34" charset="0"/>
              </a:rPr>
              <a:t> у </a:t>
            </a:r>
            <a:r>
              <a:rPr lang="en-US" sz="2200" dirty="0" err="1" smtClean="0">
                <a:latin typeface="Franklin Gothic Heavy" pitchFamily="34" charset="0"/>
              </a:rPr>
              <a:t>којим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се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занимањима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користе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знања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из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предмет</a:t>
            </a:r>
            <a:r>
              <a:rPr lang="sr-Cyrl-RS" sz="2200" dirty="0" smtClean="0">
                <a:latin typeface="Franklin Gothic Heavy" pitchFamily="34" charset="0"/>
              </a:rPr>
              <a:t>а </a:t>
            </a:r>
            <a:r>
              <a:rPr lang="en-US" sz="2200" dirty="0" err="1" smtClean="0">
                <a:latin typeface="Franklin Gothic Heavy" pitchFamily="34" charset="0"/>
              </a:rPr>
              <a:t>који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они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предају</a:t>
            </a:r>
            <a:endParaRPr lang="en-US" sz="2200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Franklin Gothic Heavy" pitchFamily="34" charset="0"/>
              </a:rPr>
              <a:t>ДРУГОВЕ, ПРИЈАТЕЉЕ, ПОЗНАНИКЕ – </a:t>
            </a:r>
            <a:r>
              <a:rPr lang="en-US" sz="2200" dirty="0" err="1" smtClean="0">
                <a:latin typeface="Franklin Gothic Heavy" pitchFamily="34" charset="0"/>
              </a:rPr>
              <a:t>пренеће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ти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своја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искуства</a:t>
            </a:r>
            <a:endParaRPr lang="en-US" sz="2200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sz="2200" dirty="0" smtClean="0">
                <a:latin typeface="Franklin Gothic Heavy" pitchFamily="34" charset="0"/>
              </a:rPr>
              <a:t>ШКОЛСКЕ ПСИХОЛОГЕ И ПЕДАГОГЕ – </a:t>
            </a:r>
            <a:r>
              <a:rPr lang="en-US" sz="2200" dirty="0" err="1" smtClean="0">
                <a:latin typeface="Franklin Gothic Heavy" pitchFamily="34" charset="0"/>
              </a:rPr>
              <a:t>информисаће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те</a:t>
            </a:r>
            <a:r>
              <a:rPr lang="en-US" sz="2200" dirty="0" smtClean="0">
                <a:latin typeface="Franklin Gothic Heavy" pitchFamily="34" charset="0"/>
              </a:rPr>
              <a:t> о </a:t>
            </a:r>
            <a:r>
              <a:rPr lang="en-US" sz="2200" dirty="0" err="1" smtClean="0">
                <a:latin typeface="Franklin Gothic Heavy" pitchFamily="34" charset="0"/>
              </a:rPr>
              <a:t>условима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уписа</a:t>
            </a:r>
            <a:r>
              <a:rPr lang="en-US" sz="2200" dirty="0" smtClean="0">
                <a:latin typeface="Franklin Gothic Heavy" pitchFamily="34" charset="0"/>
              </a:rPr>
              <a:t> и </a:t>
            </a:r>
            <a:r>
              <a:rPr lang="en-US" sz="2200" dirty="0" err="1" smtClean="0">
                <a:latin typeface="Franklin Gothic Heavy" pitchFamily="34" charset="0"/>
              </a:rPr>
              <a:t>помоћиће</a:t>
            </a:r>
            <a:r>
              <a:rPr lang="en-US" sz="2200" dirty="0" smtClean="0">
                <a:latin typeface="Franklin Gothic Heavy" pitchFamily="34" charset="0"/>
              </a:rPr>
              <a:t> </a:t>
            </a:r>
            <a:r>
              <a:rPr lang="en-US" sz="2200" dirty="0" err="1" smtClean="0">
                <a:latin typeface="Franklin Gothic Heavy" pitchFamily="34" charset="0"/>
              </a:rPr>
              <a:t>ти</a:t>
            </a:r>
            <a:r>
              <a:rPr lang="en-US" sz="2200" dirty="0" smtClean="0">
                <a:latin typeface="Franklin Gothic Heavy" pitchFamily="34" charset="0"/>
              </a:rPr>
              <a:t> у </a:t>
            </a:r>
            <a:r>
              <a:rPr lang="en-US" sz="2200" dirty="0" err="1" smtClean="0">
                <a:latin typeface="Franklin Gothic Heavy" pitchFamily="34" charset="0"/>
              </a:rPr>
              <a:t>одлучивању</a:t>
            </a:r>
            <a:endParaRPr lang="en-US" sz="2200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en-US" dirty="0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9523"/>
    </mc:Choice>
    <mc:Fallback>
      <p:transition advTm="1952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3820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ПОСЕТИТЕ </a:t>
            </a:r>
            <a:r>
              <a:rPr lang="sr-Cyrl-R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СРЕДЊЕ </a:t>
            </a:r>
            <a:r>
              <a:rPr lang="sr-Cyrl-R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ШКОЛЕ (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већина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организује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дан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отворенихврата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за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будуће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ученике</a:t>
            </a:r>
            <a:endParaRPr lang="en-US" sz="1800" dirty="0" smtClean="0">
              <a:latin typeface="Franklin Gothic Heavy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ПОТРАЖИТЕ БРОШУРЕ СРЕДЊИХ ШКОЛА</a:t>
            </a:r>
          </a:p>
          <a:p>
            <a:pPr>
              <a:buNone/>
            </a:pP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 ПОТРАЖИТЕ ИНФОРМАЦИЈЕ НА ИНТЕРНЕТУ (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већина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школа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има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свој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сајт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са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описима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смерова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 НАБАВИТЕ „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Конкурс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“ и „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Информатор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“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Просветног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прегледа</a:t>
            </a:r>
            <a:endParaRPr lang="en-US" sz="1800" dirty="0" smtClean="0">
              <a:latin typeface="Franklin Gothic Heavy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 ПСИХОЛОГЕ КОЈИ СЕ БАВЕ ПРОФЕСИОНАЛНОМ ОРИЈЕНТАЦИОМ У СЛУЖБАМА ЗАПОШЉАВАЊА –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помоћиће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ти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Franklin Gothic Heavy" pitchFamily="34" charset="0"/>
                <a:cs typeface="Times New Roman" pitchFamily="18" charset="0"/>
              </a:rPr>
              <a:t>да</a:t>
            </a:r>
            <a:r>
              <a:rPr lang="en-US" sz="1800" dirty="0" smtClean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одабереш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одговарајуће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занимање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на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основу</a:t>
            </a:r>
            <a:r>
              <a:rPr lang="sr-Cyrl-RS" sz="1800" dirty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својих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интересовања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способности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особина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личности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здравственог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стања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и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радних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Franklin Gothic Heavy" pitchFamily="34" charset="0"/>
                <a:cs typeface="Times New Roman" pitchFamily="18" charset="0"/>
              </a:rPr>
              <a:t>навика</a:t>
            </a:r>
            <a:r>
              <a:rPr lang="en-US" sz="1800" dirty="0">
                <a:latin typeface="Franklin Gothic Heavy" pitchFamily="34" charset="0"/>
                <a:cs typeface="Times New Roman" pitchFamily="18" charset="0"/>
              </a:rPr>
              <a:t>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sz="1800" dirty="0">
              <a:latin typeface="Arial Black" pitchFamily="34" charset="0"/>
            </a:endParaRP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5841"/>
    </mc:Choice>
    <mc:Fallback>
      <p:transition advTm="258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 smtClean="0">
                <a:latin typeface="Franklin Gothic Heavy" pitchFamily="34" charset="0"/>
              </a:rPr>
              <a:t>Поштов</a:t>
            </a:r>
            <a:r>
              <a:rPr lang="sr-Cyrl-RS" b="1" dirty="0" smtClean="0">
                <a:latin typeface="Franklin Gothic Heavy" pitchFamily="34" charset="0"/>
              </a:rPr>
              <a:t>ани  </a:t>
            </a:r>
            <a:r>
              <a:rPr lang="en-US" b="1" dirty="0" err="1" smtClean="0">
                <a:latin typeface="Franklin Gothic Heavy" pitchFamily="34" charset="0"/>
              </a:rPr>
              <a:t>родитељи</a:t>
            </a:r>
            <a:r>
              <a:rPr lang="en-US" b="1" dirty="0">
                <a:latin typeface="Franklin Gothic Heavy" pitchFamily="34" charset="0"/>
              </a:rPr>
              <a:t>!</a:t>
            </a:r>
          </a:p>
          <a:p>
            <a:pPr>
              <a:buNone/>
            </a:pPr>
            <a:r>
              <a:rPr lang="en-US" dirty="0" err="1" smtClean="0">
                <a:latin typeface="Franklin Gothic Heavy" pitchFamily="34" charset="0"/>
              </a:rPr>
              <a:t>ани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Деца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веома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разликују</a:t>
            </a:r>
            <a:r>
              <a:rPr lang="en-US" dirty="0" smtClean="0">
                <a:latin typeface="Franklin Gothic Heavy" pitchFamily="34" charset="0"/>
              </a:rPr>
              <a:t>. </a:t>
            </a:r>
            <a:r>
              <a:rPr lang="en-US" dirty="0" err="1" smtClean="0">
                <a:latin typeface="Franklin Gothic Heavy" pitchFamily="34" charset="0"/>
              </a:rPr>
              <a:t>Оно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што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је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добро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за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једно</a:t>
            </a:r>
            <a:r>
              <a:rPr lang="sr-Cyrl-R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дете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не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значи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је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добро</a:t>
            </a:r>
            <a:r>
              <a:rPr lang="en-US" dirty="0" smtClean="0">
                <a:latin typeface="Franklin Gothic Heavy" pitchFamily="34" charset="0"/>
              </a:rPr>
              <a:t> и </a:t>
            </a:r>
            <a:r>
              <a:rPr lang="en-US" dirty="0" err="1" smtClean="0">
                <a:latin typeface="Franklin Gothic Heavy" pitchFamily="34" charset="0"/>
              </a:rPr>
              <a:t>за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друго</a:t>
            </a:r>
            <a:r>
              <a:rPr lang="en-US" dirty="0" smtClean="0">
                <a:latin typeface="Franklin Gothic Heavy" pitchFamily="34" charset="0"/>
              </a:rPr>
              <a:t>. </a:t>
            </a:r>
            <a:r>
              <a:rPr lang="en-US" dirty="0" err="1" smtClean="0">
                <a:latin typeface="Franklin Gothic Heavy" pitchFamily="34" charset="0"/>
              </a:rPr>
              <a:t>Немојте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гледати</a:t>
            </a:r>
            <a:r>
              <a:rPr lang="en-US" dirty="0" smtClean="0">
                <a:latin typeface="Franklin Gothic Heavy" pitchFamily="34" charset="0"/>
              </a:rPr>
              <a:t> у </a:t>
            </a:r>
            <a:r>
              <a:rPr lang="en-US" dirty="0" err="1" smtClean="0">
                <a:latin typeface="Franklin Gothic Heavy" pitchFamily="34" charset="0"/>
              </a:rPr>
              <a:t>коју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школу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уписало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дете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Ваших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пријатеља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већ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размишљајте</a:t>
            </a:r>
            <a:r>
              <a:rPr lang="en-US" dirty="0" smtClean="0">
                <a:latin typeface="Franklin Gothic Heavy" pitchFamily="34" charset="0"/>
              </a:rPr>
              <a:t> о </a:t>
            </a:r>
            <a:r>
              <a:rPr lang="en-US" dirty="0" err="1" smtClean="0">
                <a:latin typeface="Franklin Gothic Heavy" pitchFamily="34" charset="0"/>
              </a:rPr>
              <a:t>свом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детету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као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посебном</a:t>
            </a:r>
            <a:r>
              <a:rPr lang="en-US" dirty="0" smtClean="0">
                <a:latin typeface="Franklin Gothic Heavy" pitchFamily="34" charset="0"/>
              </a:rPr>
              <a:t> и о </a:t>
            </a:r>
            <a:r>
              <a:rPr lang="en-US" dirty="0" err="1" smtClean="0">
                <a:latin typeface="Franklin Gothic Heavy" pitchFamily="34" charset="0"/>
              </a:rPr>
              <a:t>његовим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конкретним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потребама</a:t>
            </a:r>
            <a:r>
              <a:rPr lang="en-US" dirty="0" smtClean="0">
                <a:latin typeface="Franklin Gothic Heavy" pitchFamily="34" charset="0"/>
              </a:rPr>
              <a:t>.</a:t>
            </a:r>
          </a:p>
          <a:p>
            <a:pPr lvl="0">
              <a:buNone/>
            </a:pPr>
            <a:r>
              <a:rPr lang="sr-Cyrl-RS" dirty="0" smtClean="0">
                <a:latin typeface="Franklin Gothic Heavy" pitchFamily="34" charset="0"/>
              </a:rPr>
              <a:t>- </a:t>
            </a:r>
            <a:r>
              <a:rPr lang="en-US" dirty="0" err="1" smtClean="0">
                <a:latin typeface="Franklin Gothic Heavy" pitchFamily="34" charset="0"/>
              </a:rPr>
              <a:t>подстичите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децу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промишљају</a:t>
            </a:r>
            <a:r>
              <a:rPr lang="en-US" dirty="0" smtClean="0">
                <a:latin typeface="Franklin Gothic Heavy" pitchFamily="34" charset="0"/>
              </a:rPr>
              <a:t> о </a:t>
            </a:r>
            <a:r>
              <a:rPr lang="en-US" dirty="0" err="1" smtClean="0">
                <a:latin typeface="Franklin Gothic Heavy" pitchFamily="34" charset="0"/>
              </a:rPr>
              <a:t>својим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способностима</a:t>
            </a:r>
            <a:endParaRPr lang="en-US" dirty="0" smtClean="0">
              <a:latin typeface="Franklin Gothic Heavy" pitchFamily="34" charset="0"/>
            </a:endParaRPr>
          </a:p>
          <a:p>
            <a:pPr lvl="0">
              <a:buNone/>
            </a:pPr>
            <a:r>
              <a:rPr lang="sr-Cyrl-RS" dirty="0" smtClean="0">
                <a:latin typeface="Franklin Gothic Heavy" pitchFamily="34" charset="0"/>
              </a:rPr>
              <a:t>- </a:t>
            </a:r>
            <a:r>
              <a:rPr lang="en-US" dirty="0" err="1" smtClean="0">
                <a:latin typeface="Franklin Gothic Heavy" pitchFamily="34" charset="0"/>
              </a:rPr>
              <a:t>са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уважавањем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личности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детета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критички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размотрите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заједно</a:t>
            </a:r>
            <a:r>
              <a:rPr lang="en-US" dirty="0" smtClean="0">
                <a:latin typeface="Franklin Gothic Heavy" pitchFamily="34" charset="0"/>
              </a:rPr>
              <a:t>, </a:t>
            </a:r>
            <a:r>
              <a:rPr lang="en-US" dirty="0" err="1" smtClean="0">
                <a:latin typeface="Franklin Gothic Heavy" pitchFamily="34" charset="0"/>
              </a:rPr>
              <a:t>њему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значајне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могућности</a:t>
            </a:r>
            <a:endParaRPr lang="en-US" dirty="0" smtClean="0">
              <a:latin typeface="Franklin Gothic Heavy" pitchFamily="34" charset="0"/>
            </a:endParaRPr>
          </a:p>
          <a:p>
            <a:pPr lvl="0">
              <a:buNone/>
            </a:pPr>
            <a:r>
              <a:rPr lang="sr-Cyrl-RS" dirty="0" smtClean="0">
                <a:latin typeface="Franklin Gothic Heavy" pitchFamily="34" charset="0"/>
              </a:rPr>
              <a:t>- </a:t>
            </a:r>
            <a:r>
              <a:rPr lang="en-US" dirty="0" err="1" smtClean="0">
                <a:latin typeface="Franklin Gothic Heavy" pitchFamily="34" charset="0"/>
              </a:rPr>
              <a:t>водите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рачуна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да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своје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амбиције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не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намећете</a:t>
            </a:r>
            <a:r>
              <a:rPr lang="en-US" dirty="0" smtClean="0">
                <a:latin typeface="Franklin Gothic Heavy" pitchFamily="34" charset="0"/>
              </a:rPr>
              <a:t> </a:t>
            </a:r>
            <a:r>
              <a:rPr lang="en-US" dirty="0" err="1" smtClean="0">
                <a:latin typeface="Franklin Gothic Heavy" pitchFamily="34" charset="0"/>
              </a:rPr>
              <a:t>детету</a:t>
            </a:r>
            <a:endParaRPr lang="en-US" dirty="0" smtClean="0">
              <a:latin typeface="Franklin Gothic Heavy" pitchFamily="34" charset="0"/>
            </a:endParaRPr>
          </a:p>
          <a:p>
            <a:endParaRPr lang="en-US" dirty="0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1134"/>
    </mc:Choice>
    <mc:Fallback>
      <p:transition advTm="211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ranklin Gothic Heavy" pitchFamily="34" charset="0"/>
              </a:rPr>
              <a:t>Ми смо увек ту да Вам помогнемо да објективно сагледате њихове таленте и могућности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ranklin Gothic Heavy" pitchFamily="34" charset="0"/>
            </a:endParaRPr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35"/>
    </mc:Choice>
    <mc:Fallback xmlns="">
      <p:transition spd="slow" advTm="109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Franklin Gothic Heavy" pitchFamily="34" charset="0"/>
              </a:rPr>
              <a:t>Занимања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има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веома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много</a:t>
            </a:r>
            <a:r>
              <a:rPr lang="en-US" sz="2000" dirty="0" smtClean="0">
                <a:latin typeface="Franklin Gothic Heavy" pitchFamily="34" charset="0"/>
              </a:rPr>
              <a:t> и </a:t>
            </a:r>
            <a:r>
              <a:rPr lang="en-US" sz="2000" dirty="0" err="1" smtClean="0">
                <a:latin typeface="Franklin Gothic Heavy" pitchFamily="34" charset="0"/>
              </a:rPr>
              <a:t>сигурно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да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су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нека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од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њих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баш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тебе</a:t>
            </a:r>
            <a:r>
              <a:rPr lang="en-US" sz="2000" dirty="0" smtClean="0">
                <a:latin typeface="Franklin Gothic Heavy" pitchFamily="34" charset="0"/>
              </a:rPr>
              <a:t>. </a:t>
            </a:r>
            <a:r>
              <a:rPr lang="en-US" sz="2000" dirty="0" err="1" smtClean="0">
                <a:latin typeface="Franklin Gothic Heavy" pitchFamily="34" charset="0"/>
              </a:rPr>
              <a:t>Неко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бира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занимање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по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убеђењу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шта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цењено</a:t>
            </a:r>
            <a:r>
              <a:rPr lang="en-US" sz="2000" dirty="0" smtClean="0">
                <a:latin typeface="Franklin Gothic Heavy" pitchFamily="34" charset="0"/>
              </a:rPr>
              <a:t>, </a:t>
            </a:r>
            <a:r>
              <a:rPr lang="en-US" sz="2000" dirty="0" err="1" smtClean="0">
                <a:latin typeface="Franklin Gothic Heavy" pitchFamily="34" charset="0"/>
              </a:rPr>
              <a:t>популарно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или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добро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плаћа</a:t>
            </a:r>
            <a:r>
              <a:rPr lang="en-US" sz="2000" dirty="0" smtClean="0">
                <a:latin typeface="Franklin Gothic Heavy" pitchFamily="34" charset="0"/>
              </a:rPr>
              <a:t>. </a:t>
            </a:r>
            <a:r>
              <a:rPr lang="en-US" sz="2000" dirty="0" err="1" smtClean="0">
                <a:latin typeface="Franklin Gothic Heavy" pitchFamily="34" charset="0"/>
              </a:rPr>
              <a:t>Неко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доноси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одлуку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на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основу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избора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већине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своје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генерације</a:t>
            </a:r>
            <a:r>
              <a:rPr lang="en-US" sz="2000" dirty="0" smtClean="0">
                <a:latin typeface="Franklin Gothic Heavy" pitchFamily="34" charset="0"/>
              </a:rPr>
              <a:t>, </a:t>
            </a:r>
            <a:r>
              <a:rPr lang="en-US" sz="2000" dirty="0" err="1" smtClean="0">
                <a:latin typeface="Franklin Gothic Heavy" pitchFamily="34" charset="0"/>
              </a:rPr>
              <a:t>близине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школе</a:t>
            </a:r>
            <a:r>
              <a:rPr lang="en-US" sz="2000" dirty="0" smtClean="0">
                <a:latin typeface="Franklin Gothic Heavy" pitchFamily="34" charset="0"/>
              </a:rPr>
              <a:t>, </a:t>
            </a:r>
            <a:r>
              <a:rPr lang="en-US" sz="2000" dirty="0" err="1" smtClean="0">
                <a:latin typeface="Franklin Gothic Heavy" pitchFamily="34" charset="0"/>
              </a:rPr>
              <a:t>убеђивања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родитеља</a:t>
            </a:r>
            <a:r>
              <a:rPr lang="en-US" sz="2000" dirty="0" smtClean="0">
                <a:latin typeface="Franklin Gothic Heavy" pitchFamily="34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Franklin Gothic Heavy" pitchFamily="34" charset="0"/>
              </a:rPr>
              <a:t> </a:t>
            </a:r>
          </a:p>
          <a:p>
            <a:pPr>
              <a:buNone/>
            </a:pPr>
            <a:r>
              <a:rPr lang="en-US" sz="2000" dirty="0" err="1" smtClean="0">
                <a:latin typeface="Franklin Gothic Heavy" pitchFamily="34" charset="0"/>
              </a:rPr>
              <a:t>Избор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треба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да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направиш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ти</a:t>
            </a:r>
            <a:r>
              <a:rPr lang="en-US" sz="2000" dirty="0" smtClean="0">
                <a:latin typeface="Franklin Gothic Heavy" pitchFamily="34" charset="0"/>
              </a:rPr>
              <a:t>!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2" name="Audio 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5"/>
    </mc:Choice>
    <mc:Fallback xmlns="">
      <p:transition spd="slow" advTm="118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>
                <a:latin typeface="Franklin Gothic Heavy" pitchFamily="34" charset="0"/>
              </a:rPr>
              <a:t>Велико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задовољство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радити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посао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који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нам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занимљив</a:t>
            </a:r>
            <a:r>
              <a:rPr lang="en-US" sz="2000" dirty="0" smtClean="0">
                <a:latin typeface="Franklin Gothic Heavy" pitchFamily="34" charset="0"/>
              </a:rPr>
              <a:t>. </a:t>
            </a:r>
            <a:r>
              <a:rPr lang="en-US" sz="2000" dirty="0" err="1" smtClean="0">
                <a:latin typeface="Franklin Gothic Heavy" pitchFamily="34" charset="0"/>
              </a:rPr>
              <a:t>Због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тога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веома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важно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да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откријеш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своја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интересовања</a:t>
            </a:r>
            <a:r>
              <a:rPr lang="en-US" sz="2000" dirty="0" smtClean="0">
                <a:latin typeface="Franklin Gothic Heavy" pitchFamily="34" charset="0"/>
              </a:rPr>
              <a:t>.</a:t>
            </a:r>
            <a:endParaRPr lang="sr-Cyrl-RS" sz="2000" dirty="0" smtClean="0">
              <a:latin typeface="Franklin Gothic Heavy" pitchFamily="34" charset="0"/>
            </a:endParaRPr>
          </a:p>
          <a:p>
            <a:pPr>
              <a:buNone/>
            </a:pPr>
            <a:endParaRPr lang="en-US" sz="2000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sz="2000" dirty="0" err="1" smtClean="0">
                <a:latin typeface="Franklin Gothic Heavy" pitchFamily="34" charset="0"/>
              </a:rPr>
              <a:t>Да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би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направио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прави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избор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потребно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да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упознаш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себе</a:t>
            </a:r>
            <a:r>
              <a:rPr lang="en-US" sz="2000" dirty="0" smtClean="0">
                <a:latin typeface="Franklin Gothic Heavy" pitchFamily="34" charset="0"/>
              </a:rPr>
              <a:t>, </a:t>
            </a:r>
            <a:r>
              <a:rPr lang="en-US" sz="2000" dirty="0" err="1" smtClean="0">
                <a:latin typeface="Franklin Gothic Heavy" pitchFamily="34" charset="0"/>
              </a:rPr>
              <a:t>сазнаш</a:t>
            </a:r>
            <a:r>
              <a:rPr lang="en-US" sz="2000" dirty="0" smtClean="0">
                <a:latin typeface="Franklin Gothic Heavy" pitchFamily="34" charset="0"/>
              </a:rPr>
              <a:t> о </a:t>
            </a:r>
            <a:r>
              <a:rPr lang="en-US" sz="2000" dirty="0" err="1" smtClean="0">
                <a:latin typeface="Franklin Gothic Heavy" pitchFamily="34" charset="0"/>
              </a:rPr>
              <a:t>занимањима</a:t>
            </a:r>
            <a:r>
              <a:rPr lang="en-US" sz="2000" dirty="0" smtClean="0">
                <a:latin typeface="Franklin Gothic Heavy" pitchFamily="34" charset="0"/>
              </a:rPr>
              <a:t> и </a:t>
            </a:r>
            <a:r>
              <a:rPr lang="en-US" sz="2000" dirty="0" err="1" smtClean="0">
                <a:latin typeface="Franklin Gothic Heavy" pitchFamily="34" charset="0"/>
              </a:rPr>
              <a:t>средњим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школама</a:t>
            </a:r>
            <a:r>
              <a:rPr lang="en-US" sz="2000" dirty="0" smtClean="0">
                <a:latin typeface="Franklin Gothic Heavy" pitchFamily="34" charset="0"/>
              </a:rPr>
              <a:t>.</a:t>
            </a:r>
            <a:endParaRPr lang="sr-Cyrl-RS" sz="2000" dirty="0" smtClean="0">
              <a:latin typeface="Franklin Gothic Heavy" pitchFamily="34" charset="0"/>
            </a:endParaRPr>
          </a:p>
          <a:p>
            <a:pPr>
              <a:buNone/>
            </a:pPr>
            <a:endParaRPr lang="sr-Cyrl-RS" sz="2000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Кроз</a:t>
            </a:r>
            <a:r>
              <a:rPr lang="en-US" sz="2000" dirty="0" smtClean="0">
                <a:latin typeface="Franklin Gothic Heavy" pitchFamily="34" charset="0"/>
              </a:rPr>
              <a:t> „</a:t>
            </a:r>
            <a:r>
              <a:rPr lang="en-US" sz="2000" dirty="0" err="1" smtClean="0">
                <a:latin typeface="Franklin Gothic Heavy" pitchFamily="34" charset="0"/>
              </a:rPr>
              <a:t>Водич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избор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занимања</a:t>
            </a:r>
            <a:r>
              <a:rPr lang="en-US" sz="2000" dirty="0" smtClean="0">
                <a:latin typeface="Franklin Gothic Heavy" pitchFamily="34" charset="0"/>
              </a:rPr>
              <a:t>“ (НСЗ), </a:t>
            </a:r>
            <a:r>
              <a:rPr lang="en-US" sz="2000" dirty="0" err="1" smtClean="0">
                <a:latin typeface="Franklin Gothic Heavy" pitchFamily="34" charset="0"/>
              </a:rPr>
              <a:t>можеш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да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откријеш</a:t>
            </a:r>
            <a:r>
              <a:rPr lang="en-US" sz="2000" dirty="0" smtClean="0">
                <a:latin typeface="Franklin Gothic Heavy" pitchFamily="34" charset="0"/>
              </a:rPr>
              <a:t>: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26"/>
    </mc:Choice>
    <mc:Fallback xmlns="">
      <p:transition spd="slow" advTm="2112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000" dirty="0" err="1" smtClean="0">
                <a:latin typeface="Franklin Gothic Heavy" pitchFamily="34" charset="0"/>
              </a:rPr>
              <a:t>која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су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твоја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професионална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интересовања</a:t>
            </a:r>
            <a:r>
              <a:rPr lang="en-US" sz="2000" dirty="0" smtClean="0">
                <a:latin typeface="Franklin Gothic Heavy" pitchFamily="34" charset="0"/>
              </a:rPr>
              <a:t> (</a:t>
            </a:r>
            <a:r>
              <a:rPr lang="en-US" sz="2000" dirty="0" err="1" smtClean="0">
                <a:latin typeface="Franklin Gothic Heavy" pitchFamily="34" charset="0"/>
              </a:rPr>
              <a:t>сазнаш</a:t>
            </a:r>
            <a:r>
              <a:rPr lang="en-US" sz="2000" dirty="0" smtClean="0">
                <a:latin typeface="Franklin Gothic Heavy" pitchFamily="34" charset="0"/>
              </a:rPr>
              <a:t> о </a:t>
            </a:r>
            <a:r>
              <a:rPr lang="en-US" sz="2000" dirty="0" err="1" smtClean="0">
                <a:latin typeface="Franklin Gothic Heavy" pitchFamily="34" charset="0"/>
              </a:rPr>
              <a:t>професионалним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областима</a:t>
            </a:r>
            <a:r>
              <a:rPr lang="en-US" sz="2000" dirty="0" smtClean="0">
                <a:latin typeface="Franklin Gothic Heavy" pitchFamily="34" charset="0"/>
              </a:rPr>
              <a:t> и </a:t>
            </a:r>
            <a:r>
              <a:rPr lang="en-US" sz="2000" dirty="0" err="1" smtClean="0">
                <a:latin typeface="Franklin Gothic Heavy" pitchFamily="34" charset="0"/>
              </a:rPr>
              <a:t>групама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занимања</a:t>
            </a:r>
            <a:r>
              <a:rPr lang="en-US" sz="2000" dirty="0" smtClean="0">
                <a:latin typeface="Franklin Gothic Heavy" pitchFamily="34" charset="0"/>
              </a:rPr>
              <a:t>)</a:t>
            </a:r>
            <a:endParaRPr lang="sr-Cyrl-RS" sz="2000" dirty="0" smtClean="0">
              <a:latin typeface="Franklin Gothic Heavy" pitchFamily="34" charset="0"/>
            </a:endParaRPr>
          </a:p>
          <a:p>
            <a:pPr>
              <a:buFontTx/>
              <a:buChar char="-"/>
            </a:pPr>
            <a:endParaRPr lang="en-US" sz="2000" dirty="0" smtClean="0">
              <a:latin typeface="Franklin Gothic Heavy" pitchFamily="34" charset="0"/>
            </a:endParaRPr>
          </a:p>
          <a:p>
            <a:pPr>
              <a:buFontTx/>
              <a:buChar char="-"/>
            </a:pPr>
            <a:r>
              <a:rPr lang="en-US" sz="2000" dirty="0" err="1" smtClean="0">
                <a:latin typeface="Franklin Gothic Heavy" pitchFamily="34" charset="0"/>
              </a:rPr>
              <a:t>које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су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твоје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способност</a:t>
            </a:r>
            <a:r>
              <a:rPr lang="sr-Cyrl-RS" sz="2000" dirty="0" smtClean="0">
                <a:latin typeface="Franklin Gothic Heavy" pitchFamily="34" charset="0"/>
              </a:rPr>
              <a:t>и</a:t>
            </a:r>
            <a:r>
              <a:rPr lang="en-US" sz="2000" dirty="0" smtClean="0">
                <a:latin typeface="Franklin Gothic Heavy" pitchFamily="34" charset="0"/>
              </a:rPr>
              <a:t> (</a:t>
            </a:r>
            <a:r>
              <a:rPr lang="en-US" sz="2000" dirty="0" err="1" smtClean="0">
                <a:latin typeface="Franklin Gothic Heavy" pitchFamily="34" charset="0"/>
              </a:rPr>
              <a:t>немој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заборавити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да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их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својим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трудом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до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одређене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границе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можеш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развијати</a:t>
            </a:r>
            <a:r>
              <a:rPr lang="en-US" sz="2000" dirty="0" smtClean="0">
                <a:latin typeface="Franklin Gothic Heavy" pitchFamily="34" charset="0"/>
              </a:rPr>
              <a:t> и </a:t>
            </a:r>
            <a:r>
              <a:rPr lang="en-US" sz="2000" dirty="0" err="1" smtClean="0">
                <a:latin typeface="Franklin Gothic Heavy" pitchFamily="34" charset="0"/>
              </a:rPr>
              <a:t>мењати</a:t>
            </a:r>
            <a:r>
              <a:rPr lang="en-US" sz="2000" dirty="0" smtClean="0">
                <a:latin typeface="Franklin Gothic Heavy" pitchFamily="34" charset="0"/>
              </a:rPr>
              <a:t>!)</a:t>
            </a:r>
            <a:endParaRPr lang="sr-Cyrl-RS" sz="2000" dirty="0" smtClean="0">
              <a:latin typeface="Franklin Gothic Heavy" pitchFamily="34" charset="0"/>
            </a:endParaRPr>
          </a:p>
          <a:p>
            <a:pPr>
              <a:buFontTx/>
              <a:buChar char="-"/>
            </a:pPr>
            <a:endParaRPr lang="en-US" sz="2000" dirty="0" smtClean="0">
              <a:latin typeface="Franklin Gothic Heavy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Franklin Gothic Heavy" pitchFamily="34" charset="0"/>
              </a:rPr>
              <a:t> - 	</a:t>
            </a:r>
            <a:r>
              <a:rPr lang="en-US" sz="2000" dirty="0" err="1" smtClean="0">
                <a:latin typeface="Franklin Gothic Heavy" pitchFamily="34" charset="0"/>
              </a:rPr>
              <a:t>које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су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твоје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особине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личности</a:t>
            </a:r>
            <a:r>
              <a:rPr lang="en-US" sz="2000" dirty="0" smtClean="0">
                <a:latin typeface="Franklin Gothic Heavy" pitchFamily="34" charset="0"/>
              </a:rPr>
              <a:t> (</a:t>
            </a:r>
            <a:r>
              <a:rPr lang="en-US" sz="2000" dirty="0" err="1" smtClean="0">
                <a:latin typeface="Franklin Gothic Heavy" pitchFamily="34" charset="0"/>
              </a:rPr>
              <a:t>буди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реалан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према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себи</a:t>
            </a:r>
            <a:r>
              <a:rPr lang="en-US" sz="2000" dirty="0" smtClean="0">
                <a:latin typeface="Franklin Gothic Heavy" pitchFamily="34" charset="0"/>
              </a:rPr>
              <a:t> и </a:t>
            </a:r>
            <a:r>
              <a:rPr lang="en-US" sz="2000" dirty="0" err="1" smtClean="0">
                <a:latin typeface="Franklin Gothic Heavy" pitchFamily="34" charset="0"/>
              </a:rPr>
              <a:t>процени</a:t>
            </a:r>
            <a:r>
              <a:rPr lang="en-US" sz="2000" dirty="0" smtClean="0">
                <a:latin typeface="Franklin Gothic Heavy" pitchFamily="34" charset="0"/>
              </a:rPr>
              <a:t>, </a:t>
            </a:r>
            <a:r>
              <a:rPr lang="en-US" sz="2000" dirty="0" err="1" smtClean="0">
                <a:latin typeface="Franklin Gothic Heavy" pitchFamily="34" charset="0"/>
              </a:rPr>
              <a:t>да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ли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можеш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успешно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одговорити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на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захтеве</a:t>
            </a:r>
            <a:r>
              <a:rPr lang="en-US" sz="2000" dirty="0" smtClean="0">
                <a:latin typeface="Franklin Gothic Heavy" pitchFamily="34" charset="0"/>
              </a:rPr>
              <a:t> </a:t>
            </a:r>
            <a:r>
              <a:rPr lang="en-US" sz="2000" dirty="0" err="1" smtClean="0">
                <a:latin typeface="Franklin Gothic Heavy" pitchFamily="34" charset="0"/>
              </a:rPr>
              <a:t>занимања</a:t>
            </a:r>
            <a:r>
              <a:rPr lang="en-US" sz="2000" dirty="0" smtClean="0">
                <a:latin typeface="Franklin Gothic Heavy" pitchFamily="34" charset="0"/>
              </a:rPr>
              <a:t>?)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394"/>
    </mc:Choice>
    <mc:Fallback xmlns="">
      <p:transition spd="slow" advTm="19394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476</Words>
  <Application>Microsoft Office PowerPoint</Application>
  <PresentationFormat>On-screen Show (4:3)</PresentationFormat>
  <Paragraphs>80</Paragraphs>
  <Slides>14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ПРОФЕСИОНАЛНА ОРИЈЕНТАЦИЈА УЧЕНИКА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ПРОФЕСИОНАЛНА ОРИЈЕНТАЦИЈА УЧЕНИКА</dc:title>
  <dc:creator>PC</dc:creator>
  <cp:lastModifiedBy>Dell</cp:lastModifiedBy>
  <cp:revision>14</cp:revision>
  <dcterms:created xsi:type="dcterms:W3CDTF">2006-08-16T00:00:00Z</dcterms:created>
  <dcterms:modified xsi:type="dcterms:W3CDTF">2020-05-18T14:05:20Z</dcterms:modified>
</cp:coreProperties>
</file>